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68" r:id="rId1"/>
  </p:sldMasterIdLst>
  <p:sldIdLst>
    <p:sldId id="256" r:id="rId2"/>
    <p:sldId id="257" r:id="rId3"/>
    <p:sldId id="259" r:id="rId4"/>
    <p:sldId id="260" r:id="rId5"/>
    <p:sldId id="261" r:id="rId6"/>
    <p:sldId id="266" r:id="rId7"/>
    <p:sldId id="262" r:id="rId8"/>
    <p:sldId id="263" r:id="rId9"/>
    <p:sldId id="265" r:id="rId10"/>
    <p:sldId id="264" r:id="rId11"/>
    <p:sldId id="267" r:id="rId12"/>
    <p:sldId id="269" r:id="rId13"/>
    <p:sldId id="268" r:id="rId14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38" d="100"/>
          <a:sy n="38" d="100"/>
        </p:scale>
        <p:origin x="-141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odtytuł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28" name="Symbol zastępczy daty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6878-7B28-4FA5-8EE0-412128789446}" type="datetimeFigureOut">
              <a:rPr lang="pl-PL" smtClean="0"/>
              <a:pPr/>
              <a:t>2020-11-16</a:t>
            </a:fld>
            <a:endParaRPr lang="pl-PL"/>
          </a:p>
        </p:txBody>
      </p:sp>
      <p:sp>
        <p:nvSpPr>
          <p:cNvPr id="17" name="Symbol zastępczy stopki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Łącznik prosty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Elipsa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Symbol zastępczy numeru slajdu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43F0DFE-E979-49BD-9983-F7B6849C19A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6878-7B28-4FA5-8EE0-412128789446}" type="datetimeFigureOut">
              <a:rPr lang="pl-PL" smtClean="0"/>
              <a:pPr/>
              <a:t>2020-11-16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0DFE-E979-49BD-9983-F7B6849C19A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Łącznik prosty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Elipsa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943F0DFE-E979-49BD-9983-F7B6849C19A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6878-7B28-4FA5-8EE0-412128789446}" type="datetimeFigureOut">
              <a:rPr lang="pl-PL" smtClean="0"/>
              <a:pPr/>
              <a:t>2020-11-16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6878-7B28-4FA5-8EE0-412128789446}" type="datetimeFigureOut">
              <a:rPr lang="pl-PL" smtClean="0"/>
              <a:pPr/>
              <a:t>2020-11-16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943F0DFE-E979-49BD-9983-F7B6849C19A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Symbol zastępczy zawartości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Prostokąt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Prostokąt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6878-7B28-4FA5-8EE0-412128789446}" type="datetimeFigureOut">
              <a:rPr lang="pl-PL" smtClean="0"/>
              <a:pPr/>
              <a:t>2020-11-16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43F0DFE-E979-49BD-9983-F7B6849C19A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05376878-7B28-4FA5-8EE0-412128789446}" type="datetimeFigureOut">
              <a:rPr lang="pl-PL" smtClean="0"/>
              <a:pPr/>
              <a:t>2020-11-16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F0DFE-E979-49BD-9983-F7B6849C19A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8" name="Łącznik prosty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Symbol zastępczy zawartości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2" name="Symbol zastępczy zawartości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Łącznik prosty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Prostokąt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Prostokąt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6878-7B28-4FA5-8EE0-412128789446}" type="datetimeFigureOut">
              <a:rPr lang="pl-PL" smtClean="0"/>
              <a:pPr/>
              <a:t>2020-11-16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pl-PL"/>
          </a:p>
        </p:txBody>
      </p:sp>
      <p:sp>
        <p:nvSpPr>
          <p:cNvPr id="15" name="Łącznik prosty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Symbol zastępczy zawartości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6" name="Symbol zastępczy zawartości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25" name="Elipsa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Elipsa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943F0DFE-E979-49BD-9983-F7B6849C19A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3" name="Tytuł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6878-7B28-4FA5-8EE0-412128789446}" type="datetimeFigureOut">
              <a:rPr lang="pl-PL" smtClean="0"/>
              <a:pPr/>
              <a:t>2020-11-16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943F0DFE-E979-49BD-9983-F7B6849C19A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Prostokąt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Prostokąt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Prostokąt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6878-7B28-4FA5-8EE0-412128789446}" type="datetimeFigureOut">
              <a:rPr lang="pl-PL" smtClean="0"/>
              <a:pPr/>
              <a:t>2020-11-16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43F0DFE-E979-49BD-9983-F7B6849C19AA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rostokąt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Prostokąt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Łącznik prosty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Symbol zastępczy zawartości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10" name="Elipsa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Elipsa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43F0DFE-E979-49BD-9983-F7B6849C19A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1" name="Prostokąt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376878-7B28-4FA5-8EE0-412128789446}" type="datetimeFigureOut">
              <a:rPr lang="pl-PL" smtClean="0"/>
              <a:pPr/>
              <a:t>2020-11-16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Łącznik prosty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Prostokąt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Prostokąt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Prostokąt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Elipsa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Elipsa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943F0DFE-E979-49BD-9983-F7B6849C19A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smtClean="0"/>
              <a:t>Kliknij ikonę, aby dodać obraz</a:t>
            </a:r>
            <a:endParaRPr kumimoji="0" lang="en-US" dirty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22" name="Prostokąt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05376878-7B28-4FA5-8EE0-412128789446}" type="datetimeFigureOut">
              <a:rPr lang="pl-PL" smtClean="0"/>
              <a:pPr/>
              <a:t>2020-11-16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rostokąt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Prostokąt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Prostokąt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Prostokąt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Prostokąt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Symbol zastępczy daty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05376878-7B28-4FA5-8EE0-412128789446}" type="datetimeFigureOut">
              <a:rPr lang="pl-PL" smtClean="0"/>
              <a:pPr/>
              <a:t>2020-11-16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pl-PL"/>
          </a:p>
        </p:txBody>
      </p:sp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Łącznik prosty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Elipsa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Elipsa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ymbol zastępczy numeru slajdu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943F0DFE-E979-49BD-9983-F7B6849C19AA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22" name="Symbol zastępczy tytułu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3" name="Symbol zastępczy tekstu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dirty="0" smtClean="0"/>
              <a:t/>
            </a:r>
            <a:br>
              <a:rPr lang="pl-PL" dirty="0" smtClean="0"/>
            </a:br>
            <a:endParaRPr lang="pl-PL" dirty="0"/>
          </a:p>
        </p:txBody>
      </p:sp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976298"/>
          </a:xfrm>
        </p:spPr>
        <p:txBody>
          <a:bodyPr/>
          <a:lstStyle/>
          <a:p>
            <a:r>
              <a:rPr lang="pl-PL" sz="4400" dirty="0" smtClean="0"/>
              <a:t>„Prawa </a:t>
            </a:r>
            <a:r>
              <a:rPr lang="pl-PL" sz="4400" dirty="0" smtClean="0"/>
              <a:t>dziecka”</a:t>
            </a:r>
            <a:endParaRPr lang="pl-PL" dirty="0"/>
          </a:p>
        </p:txBody>
      </p:sp>
      <p:pic>
        <p:nvPicPr>
          <p:cNvPr id="8194" name="Picture 2" descr="Znalezione obrazy dla zapytania: prawa dziecka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214686"/>
            <a:ext cx="7286676" cy="32861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pl-PL" dirty="0"/>
              <a:t>Mając prawa mamy również obowiązki </a:t>
            </a:r>
          </a:p>
        </p:txBody>
      </p:sp>
      <p:pic>
        <p:nvPicPr>
          <p:cNvPr id="1026" name="Picture 2" descr="Znalezione obrazy dla zapytania: prawa i obowiazki ucznia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2071678"/>
            <a:ext cx="4857784" cy="365548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500042"/>
            <a:ext cx="8534400" cy="1000132"/>
          </a:xfrm>
        </p:spPr>
        <p:txBody>
          <a:bodyPr>
            <a:normAutofit fontScale="90000"/>
          </a:bodyPr>
          <a:lstStyle/>
          <a:p>
            <a:r>
              <a:rPr lang="pl-PL" b="1" dirty="0" smtClean="0"/>
              <a:t/>
            </a:r>
            <a:br>
              <a:rPr lang="pl-PL" b="1" dirty="0" smtClean="0"/>
            </a:br>
            <a:r>
              <a:rPr lang="pl-PL" dirty="0" smtClean="0"/>
              <a:t>MASZ OBOWIĄZEK</a:t>
            </a:r>
            <a:r>
              <a:rPr lang="pl-PL" b="1" dirty="0" smtClean="0"/>
              <a:t/>
            </a:r>
            <a:br>
              <a:rPr lang="pl-PL" b="1" dirty="0" smtClean="0"/>
            </a:b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571472" y="1428737"/>
            <a:ext cx="8215370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sz="2400" b="1" dirty="0" smtClean="0">
                <a:solidFill>
                  <a:srgbClr val="7030A0"/>
                </a:solidFill>
              </a:rPr>
              <a:t>szanować godność wszystkich ludzi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sz="2400" b="1" dirty="0" smtClean="0">
                <a:solidFill>
                  <a:srgbClr val="00B050"/>
                </a:solidFill>
              </a:rPr>
              <a:t>chodzić na lekcje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sz="2400" b="1" dirty="0" smtClean="0">
                <a:solidFill>
                  <a:srgbClr val="0070C0"/>
                </a:solidFill>
              </a:rPr>
              <a:t>przygotowywać się do lekcji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sz="2400" b="1" dirty="0" smtClean="0">
                <a:solidFill>
                  <a:srgbClr val="FF0000"/>
                </a:solidFill>
              </a:rPr>
              <a:t>zachowywać się porządnie podczas lekcji i przerw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sz="2400" b="1" dirty="0" smtClean="0"/>
              <a:t>dbać o czysty ubiór i higienę osobistą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sz="2400" b="1" dirty="0" smtClean="0">
                <a:solidFill>
                  <a:srgbClr val="FFC000"/>
                </a:solidFill>
              </a:rPr>
              <a:t>przybywać punktualnie na zajęcia lekcyjne </a:t>
            </a:r>
            <a:r>
              <a:rPr lang="pl-PL" sz="2400" b="1" dirty="0" smtClean="0"/>
              <a:t/>
            </a:r>
            <a:br>
              <a:rPr lang="pl-PL" sz="2400" b="1" dirty="0" smtClean="0"/>
            </a:br>
            <a:r>
              <a:rPr lang="pl-PL" sz="2400" b="1" dirty="0" smtClean="0"/>
              <a:t> </a:t>
            </a:r>
            <a:r>
              <a:rPr lang="pl-PL" sz="2400" b="1" dirty="0" smtClean="0">
                <a:solidFill>
                  <a:srgbClr val="FFC000"/>
                </a:solidFill>
              </a:rPr>
              <a:t>i pozalekcyjne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sz="2400" b="1" dirty="0" smtClean="0">
                <a:solidFill>
                  <a:schemeClr val="bg1">
                    <a:lumMod val="50000"/>
                  </a:schemeClr>
                </a:solidFill>
              </a:rPr>
              <a:t> szanować  mienie szkoły</a:t>
            </a:r>
          </a:p>
          <a:p>
            <a:pPr>
              <a:lnSpc>
                <a:spcPct val="150000"/>
              </a:lnSpc>
              <a:buFont typeface="Arial" pitchFamily="34" charset="0"/>
              <a:buChar char="•"/>
            </a:pPr>
            <a:r>
              <a:rPr lang="pl-PL" sz="2400" b="1" dirty="0" smtClean="0">
                <a:solidFill>
                  <a:schemeClr val="accent3">
                    <a:lumMod val="60000"/>
                    <a:lumOff val="40000"/>
                  </a:schemeClr>
                </a:solidFill>
              </a:rPr>
              <a:t>godnie reprezentować naszą szkołę na zewnątrz</a:t>
            </a:r>
            <a:endParaRPr lang="pl-PL" sz="2400" b="1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Picture 4" descr="Znalezione obrazy dla zapytania: uczen rysunki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54800" y="285728"/>
            <a:ext cx="2017738" cy="17716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PRAWA DZIECKA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714348" y="2428868"/>
            <a:ext cx="785818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b="1" dirty="0" smtClean="0">
                <a:solidFill>
                  <a:srgbClr val="FF0000"/>
                </a:solidFill>
              </a:rPr>
              <a:t>Obejrzyj film</a:t>
            </a:r>
          </a:p>
          <a:p>
            <a:endParaRPr lang="pl-PL" sz="2400" dirty="0" smtClean="0"/>
          </a:p>
          <a:p>
            <a:r>
              <a:rPr lang="pl-PL" sz="2400" dirty="0" smtClean="0"/>
              <a:t>https://www.youtube.com/watch?v=S2nWD-4ziM8</a:t>
            </a:r>
          </a:p>
          <a:p>
            <a:endParaRPr lang="pl-PL" sz="2400" dirty="0" smtClean="0"/>
          </a:p>
          <a:p>
            <a:r>
              <a:rPr lang="pl-PL" sz="2400" b="1" dirty="0" smtClean="0">
                <a:solidFill>
                  <a:srgbClr val="0070C0"/>
                </a:solidFill>
              </a:rPr>
              <a:t>Posłuchaj piosenki</a:t>
            </a:r>
          </a:p>
          <a:p>
            <a:endParaRPr lang="pl-PL" sz="2400" dirty="0" smtClean="0"/>
          </a:p>
          <a:p>
            <a:r>
              <a:rPr lang="pl-PL" sz="2400" dirty="0" smtClean="0"/>
              <a:t>https://www.youtube.com/watch?v=SJgGFpxh6kY</a:t>
            </a:r>
            <a:endParaRPr lang="pl-PL" sz="2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6434" name="Picture 2" descr="Znalezione obrazy dla zapytania: prawo rysunki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785794"/>
            <a:ext cx="6667500" cy="4391026"/>
          </a:xfrm>
          <a:prstGeom prst="rect">
            <a:avLst/>
          </a:prstGeom>
          <a:noFill/>
        </p:spPr>
      </p:pic>
      <p:pic>
        <p:nvPicPr>
          <p:cNvPr id="146440" name="Picture 8" descr="Znalezione obrazy dla zapytania: prawa dziec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86182" y="4857760"/>
            <a:ext cx="4457707" cy="126682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Co to jest </a:t>
            </a:r>
            <a:r>
              <a:rPr lang="pl-PL" dirty="0">
                <a:ea typeface="Times New Roman" pitchFamily="18" charset="0"/>
                <a:cs typeface="Times New Roman" pitchFamily="18" charset="0"/>
              </a:rPr>
              <a:t>„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 prawo</a:t>
            </a:r>
            <a:r>
              <a:rPr lang="pl-PL" dirty="0" smtClean="0">
                <a:ea typeface="Times New Roman" pitchFamily="18" charset="0"/>
                <a:cs typeface="Times New Roman" pitchFamily="18" charset="0"/>
              </a:rPr>
              <a:t>”</a:t>
            </a: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1500166" y="4286256"/>
            <a:ext cx="66437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200" dirty="0" smtClean="0"/>
              <a:t>Prawo to:</a:t>
            </a:r>
          </a:p>
          <a:p>
            <a:pPr algn="ctr"/>
            <a:r>
              <a:rPr lang="pl-PL" sz="3200" b="1" dirty="0" smtClean="0"/>
              <a:t>zbiór norm i zasad regulujących życie społeczne</a:t>
            </a:r>
            <a:endParaRPr lang="pl-PL" dirty="0"/>
          </a:p>
        </p:txBody>
      </p:sp>
      <p:pic>
        <p:nvPicPr>
          <p:cNvPr id="7170" name="Picture 2" descr="Znalezione obrazy dla zapytania: prawo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00108"/>
            <a:ext cx="3571901" cy="285752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128698"/>
          </a:xfrm>
        </p:spPr>
        <p:txBody>
          <a:bodyPr>
            <a:normAutofit/>
          </a:bodyPr>
          <a:lstStyle/>
          <a:p>
            <a:pPr lvl="0"/>
            <a:r>
              <a:rPr lang="pl-PL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Po co wymyślono prawa? ?</a:t>
            </a:r>
            <a:r>
              <a:rPr lang="pl-PL" sz="800" dirty="0" smtClean="0">
                <a:latin typeface="Arial" pitchFamily="34" charset="0"/>
                <a:cs typeface="Arial" pitchFamily="34" charset="0"/>
              </a:rPr>
              <a:t/>
            </a:r>
            <a:br>
              <a:rPr lang="pl-PL" sz="800" dirty="0" smtClean="0">
                <a:latin typeface="Arial" pitchFamily="34" charset="0"/>
                <a:cs typeface="Arial" pitchFamily="34" charset="0"/>
              </a:rPr>
            </a:b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3786182" y="2148930"/>
            <a:ext cx="78581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9600" b="1" dirty="0" smtClean="0">
                <a:solidFill>
                  <a:prstClr val="black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?</a:t>
            </a:r>
            <a:endParaRPr lang="pl-PL" sz="9600" b="1" dirty="0"/>
          </a:p>
        </p:txBody>
      </p:sp>
      <p:pic>
        <p:nvPicPr>
          <p:cNvPr id="6146" name="Picture 2" descr="Znalezione obrazy dla zapytania: prawo rysunki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500307"/>
            <a:ext cx="2269207" cy="2143140"/>
          </a:xfrm>
          <a:prstGeom prst="rect">
            <a:avLst/>
          </a:prstGeom>
          <a:noFill/>
        </p:spPr>
      </p:pic>
      <p:pic>
        <p:nvPicPr>
          <p:cNvPr id="6148" name="Picture 4" descr="Znalezione obrazy dla zapytania: prawo rysunki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143636" y="4286256"/>
            <a:ext cx="2324100" cy="1847851"/>
          </a:xfrm>
          <a:prstGeom prst="rect">
            <a:avLst/>
          </a:prstGeom>
          <a:noFill/>
        </p:spPr>
      </p:pic>
      <p:pic>
        <p:nvPicPr>
          <p:cNvPr id="6150" name="Picture 6" descr="Znalezione obrazy dla zapytania: prawo rysunki&quot;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00826" y="1000108"/>
            <a:ext cx="2007254" cy="26036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057260"/>
          </a:xfrm>
        </p:spPr>
        <p:txBody>
          <a:bodyPr>
            <a:normAutofit fontScale="90000"/>
          </a:bodyPr>
          <a:lstStyle/>
          <a:p>
            <a:pPr lvl="0"/>
            <a:r>
              <a:rPr lang="pl-PL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Czy dzieci mają prawa?</a:t>
            </a:r>
            <a:br>
              <a:rPr lang="pl-PL" dirty="0" smtClean="0"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</a:br>
            <a:endParaRPr lang="pl-PL" dirty="0"/>
          </a:p>
        </p:txBody>
      </p:sp>
      <p:sp>
        <p:nvSpPr>
          <p:cNvPr id="4" name="Prostokąt 3"/>
          <p:cNvSpPr/>
          <p:nvPr/>
        </p:nvSpPr>
        <p:spPr>
          <a:xfrm>
            <a:off x="285720" y="2143116"/>
            <a:ext cx="657228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3200" b="1" dirty="0" smtClean="0">
                <a:latin typeface="+mj-lt"/>
              </a:rPr>
              <a:t>Janusz Korczak powiedział:</a:t>
            </a:r>
          </a:p>
          <a:p>
            <a:pPr>
              <a:lnSpc>
                <a:spcPct val="150000"/>
              </a:lnSpc>
            </a:pPr>
            <a:r>
              <a:rPr lang="pl-PL" sz="3200" i="1" dirty="0" smtClean="0">
                <a:solidFill>
                  <a:srgbClr val="FF0000"/>
                </a:solidFill>
                <a:latin typeface="+mj-lt"/>
              </a:rPr>
              <a:t>  „Nie ma dzieci są ludzie”. </a:t>
            </a:r>
          </a:p>
          <a:p>
            <a:pPr>
              <a:lnSpc>
                <a:spcPct val="150000"/>
              </a:lnSpc>
            </a:pPr>
            <a:r>
              <a:rPr lang="pl-PL" sz="3200" dirty="0" smtClean="0">
                <a:latin typeface="+mj-lt"/>
              </a:rPr>
              <a:t> </a:t>
            </a:r>
            <a:r>
              <a:rPr lang="pl-PL" sz="3200" i="1" dirty="0" smtClean="0">
                <a:solidFill>
                  <a:srgbClr val="0070C0"/>
                </a:solidFill>
                <a:latin typeface="+mj-lt"/>
              </a:rPr>
              <a:t>„Dziecko to także człowiek tylko, że jeszcze mały...”. </a:t>
            </a:r>
            <a:endParaRPr lang="pl-PL" sz="3200" i="1" dirty="0">
              <a:solidFill>
                <a:srgbClr val="0070C0"/>
              </a:solidFill>
              <a:latin typeface="+mj-lt"/>
            </a:endParaRPr>
          </a:p>
        </p:txBody>
      </p:sp>
      <p:pic>
        <p:nvPicPr>
          <p:cNvPr id="5122" name="Picture 2" descr="Znalezione obrazy dla zapytania: korczak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95168" y="1214422"/>
            <a:ext cx="2848832" cy="2786082"/>
          </a:xfrm>
          <a:prstGeom prst="rect">
            <a:avLst/>
          </a:prstGeom>
          <a:noFill/>
        </p:spPr>
      </p:pic>
      <p:pic>
        <p:nvPicPr>
          <p:cNvPr id="5124" name="Picture 4" descr="Znalezione obrazy dla zapytania: prawo rysunki&quot;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00892" y="4565884"/>
            <a:ext cx="1946952" cy="186351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8229600" cy="1571636"/>
          </a:xfrm>
        </p:spPr>
        <p:txBody>
          <a:bodyPr>
            <a:normAutofit fontScale="90000"/>
          </a:bodyPr>
          <a:lstStyle/>
          <a:p>
            <a:pPr lvl="0" algn="l"/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pl-PL" dirty="0" smtClean="0">
                <a:solidFill>
                  <a:schemeClr val="tx1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/>
            </a:r>
            <a:br>
              <a:rPr lang="pl-PL" dirty="0" smtClean="0">
                <a:solidFill>
                  <a:schemeClr val="tx1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Czy prawa dziecka są takie same jak dorosłych?</a:t>
            </a:r>
            <a:b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</a:br>
            <a:endParaRPr lang="pl-PL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214282" y="1714489"/>
            <a:ext cx="8715436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3200" dirty="0" smtClean="0">
                <a:latin typeface="+mj-lt"/>
              </a:rPr>
              <a:t>Jak każdy dorosły, dziecko jest właścicielem pewnych praw i wolności. </a:t>
            </a:r>
            <a:r>
              <a:rPr lang="pl-PL" sz="3200" b="1" i="1" dirty="0" smtClean="0">
                <a:latin typeface="+mj-lt"/>
              </a:rPr>
              <a:t>Nazywają się one prawami człowieka. </a:t>
            </a:r>
            <a:r>
              <a:rPr lang="pl-PL" sz="3200" dirty="0" smtClean="0">
                <a:latin typeface="+mj-lt"/>
              </a:rPr>
              <a:t>Źródłem tych praw jest godność człowieka, zwana również człowieczeństwem. </a:t>
            </a: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endParaRPr kumimoji="0" lang="pl-PL" sz="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428604"/>
            <a:ext cx="8534400" cy="928694"/>
          </a:xfrm>
        </p:spPr>
        <p:txBody>
          <a:bodyPr>
            <a:normAutofit fontScale="90000"/>
          </a:bodyPr>
          <a:lstStyle/>
          <a:p>
            <a:pPr algn="l"/>
            <a:r>
              <a:rPr lang="pl-PL" dirty="0" smtClean="0">
                <a:solidFill>
                  <a:schemeClr val="tx1"/>
                </a:solidFill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Czy prawa dziecka są takie same jak dorosłych?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785786" y="1785926"/>
            <a:ext cx="785818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pl-PL" sz="2800" dirty="0" smtClean="0"/>
              <a:t>Człowiek przed i po urodzeniu (zwany dzieckiem) nie jest w stanie funkcjonować samodzielnie, uznano, iż do pewnego momentu swojego życia musi pozostawać pod opieką dorosłych. </a:t>
            </a:r>
            <a:r>
              <a:rPr lang="pl-PL" sz="2800" b="1" i="1" dirty="0" smtClean="0"/>
              <a:t>Przecież każdy dorosły kiedyś również był dzieckiem. </a:t>
            </a:r>
            <a:endParaRPr lang="pl-PL" sz="2800" b="1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985822"/>
          </a:xfrm>
        </p:spPr>
        <p:txBody>
          <a:bodyPr>
            <a:normAutofit fontScale="90000"/>
          </a:bodyPr>
          <a:lstStyle/>
          <a:p>
            <a:pPr lvl="0"/>
            <a:r>
              <a:rPr kumimoji="0" lang="pl-PL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Bookman Old Style" pitchFamily="18" charset="0"/>
                <a:ea typeface="Times New Roman" pitchFamily="18" charset="0"/>
                <a:cs typeface="Times New Roman" pitchFamily="18" charset="0"/>
              </a:rPr>
              <a:t>Konwencja praw dziecka</a:t>
            </a:r>
            <a:r>
              <a:rPr kumimoji="0" lang="pl-PL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pl-PL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lang="pl-PL" dirty="0"/>
          </a:p>
        </p:txBody>
      </p:sp>
      <p:pic>
        <p:nvPicPr>
          <p:cNvPr id="4" name="Obraz 3" descr="Znalezione obrazy dla zapytania konwencja praw dziecka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1538" y="1142984"/>
            <a:ext cx="7081862" cy="48768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1200136"/>
          </a:xfrm>
        </p:spPr>
        <p:txBody>
          <a:bodyPr>
            <a:normAutofit/>
          </a:bodyPr>
          <a:lstStyle/>
          <a:p>
            <a:pPr lvl="0"/>
            <a:r>
              <a:rPr lang="pl-PL" dirty="0"/>
              <a:t>Podstawowe prawa dziecka</a:t>
            </a:r>
            <a:br>
              <a:rPr lang="pl-PL" dirty="0"/>
            </a:br>
            <a:endParaRPr lang="pl-PL" dirty="0"/>
          </a:p>
        </p:txBody>
      </p:sp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0" y="1182860"/>
            <a:ext cx="914400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l-PL" sz="1400" dirty="0" smtClean="0">
                <a:solidFill>
                  <a:srgbClr val="FF0000"/>
                </a:solidFill>
                <a:latin typeface="Bookman Old Style" pitchFamily="18" charset="0"/>
                <a:ea typeface="Calibri" pitchFamily="34" charset="0"/>
                <a:cs typeface="Times New Roman" pitchFamily="18" charset="0"/>
              </a:rPr>
              <a:t>   </a:t>
            </a:r>
            <a:r>
              <a:rPr lang="pl-PL" sz="2800" b="1" dirty="0" smtClean="0">
                <a:solidFill>
                  <a:srgbClr val="7030A0"/>
                </a:solidFill>
                <a:latin typeface="+mj-lt"/>
                <a:ea typeface="Calibri" pitchFamily="34" charset="0"/>
                <a:cs typeface="Times New Roman" pitchFamily="18" charset="0"/>
              </a:rPr>
              <a:t>P</a:t>
            </a: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rawo</a:t>
            </a: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rgbClr val="7030A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do rodziny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2800" b="1" dirty="0" smtClean="0"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  </a:t>
            </a:r>
            <a:r>
              <a:rPr lang="pl-PL" sz="2800" b="1" dirty="0" smtClean="0">
                <a:solidFill>
                  <a:srgbClr val="00B050"/>
                </a:solidFill>
                <a:latin typeface="+mj-lt"/>
                <a:ea typeface="Calibri" pitchFamily="34" charset="0"/>
                <a:cs typeface="Times New Roman" pitchFamily="18" charset="0"/>
              </a:rPr>
              <a:t>Prawo do nazwiska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l-PL" sz="2800" b="1" dirty="0" smtClean="0"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Prawo</a:t>
            </a: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rgbClr val="0070C0"/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do zdobywania wiedzy i umiejętności </a:t>
            </a: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l-PL" sz="2800" b="1" dirty="0" smtClean="0">
                <a:solidFill>
                  <a:srgbClr val="00B050"/>
                </a:solidFill>
                <a:latin typeface="+mj-lt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pl-PL" sz="28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Calibri" pitchFamily="34" charset="0"/>
                <a:cs typeface="Times New Roman" pitchFamily="18" charset="0"/>
              </a:rPr>
              <a:t>Prawo</a:t>
            </a:r>
            <a:r>
              <a:rPr kumimoji="0" lang="pl-PL" sz="2800" b="1" i="0" u="none" strike="noStrike" cap="none" normalizeH="0" baseline="0" dirty="0" smtClean="0">
                <a:ln>
                  <a:noFill/>
                </a:ln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kultury, wypoczynku i czasu wolnego </a:t>
            </a: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2800" b="1" dirty="0" smtClean="0">
                <a:solidFill>
                  <a:srgbClr val="FF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Prawo do własności</a:t>
            </a:r>
            <a:endParaRPr lang="pl-PL" sz="2800" b="1" dirty="0" smtClean="0">
              <a:solidFill>
                <a:schemeClr val="accent2">
                  <a:lumMod val="75000"/>
                </a:schemeClr>
              </a:solidFill>
              <a:latin typeface="+mj-lt"/>
              <a:ea typeface="Times New Roman" pitchFamily="18" charset="0"/>
              <a:cs typeface="Times New Roman" pitchFamily="18" charset="0"/>
            </a:endParaRPr>
          </a:p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2800" b="1" dirty="0" smtClean="0"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Prawo</a:t>
            </a: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accent1">
                    <a:lumMod val="75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troski o zdrowie i bezpieczeństwa</a:t>
            </a:r>
            <a:endParaRPr lang="pl-PL" sz="2800" b="1" dirty="0" smtClean="0">
              <a:solidFill>
                <a:schemeClr val="accent1">
                  <a:lumMod val="75000"/>
                </a:schemeClr>
              </a:solidFill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pl-PL" sz="2800" b="1" dirty="0" smtClean="0">
                <a:solidFill>
                  <a:srgbClr val="FF0000"/>
                </a:solidFill>
                <a:latin typeface="+mj-lt"/>
                <a:ea typeface="Calibri" pitchFamily="34" charset="0"/>
                <a:cs typeface="Times New Roman" pitchFamily="18" charset="0"/>
              </a:rPr>
              <a:t>  </a:t>
            </a: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Prawo</a:t>
            </a:r>
            <a:r>
              <a:rPr kumimoji="0" lang="pl-PL" sz="2800" b="1" i="0" u="none" strike="noStrike" cap="none" normalizeH="0" baseline="0" dirty="0" smtClean="0">
                <a:ln>
                  <a:noFill/>
                </a:ln>
                <a:solidFill>
                  <a:schemeClr val="bg1">
                    <a:lumMod val="50000"/>
                  </a:schemeClr>
                </a:solidFill>
                <a:effectLst/>
                <a:latin typeface="+mj-lt"/>
                <a:ea typeface="Times New Roman" pitchFamily="18" charset="0"/>
                <a:cs typeface="Times New Roman" pitchFamily="18" charset="0"/>
              </a:rPr>
              <a:t> do pomocy ze strony drugiego człowieka</a:t>
            </a:r>
            <a:endParaRPr kumimoji="0" lang="pl-PL" sz="2800" b="1" i="0" u="none" strike="noStrike" cap="none" normalizeH="0" baseline="0" dirty="0" smtClean="0">
              <a:ln>
                <a:noFill/>
              </a:ln>
              <a:solidFill>
                <a:schemeClr val="bg1">
                  <a:lumMod val="50000"/>
                </a:schemeClr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4" name="Picture 2" descr="Znalezione obrazy dla zapytania: prawa dziecka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50792" y="1000107"/>
            <a:ext cx="3185391" cy="161924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Podstawowe prawa dziecka</a:t>
            </a:r>
            <a:endParaRPr lang="pl-PL" dirty="0"/>
          </a:p>
        </p:txBody>
      </p:sp>
      <p:sp>
        <p:nvSpPr>
          <p:cNvPr id="3" name="Prostokąt 2"/>
          <p:cNvSpPr/>
          <p:nvPr/>
        </p:nvSpPr>
        <p:spPr>
          <a:xfrm>
            <a:off x="500034" y="1720840"/>
            <a:ext cx="81439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pl-PL" sz="2800" b="1" dirty="0" smtClean="0">
                <a:solidFill>
                  <a:srgbClr val="FF000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Prawo do miłości 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pl-PL" sz="2800" b="1" dirty="0" smtClean="0">
                <a:solidFill>
                  <a:srgbClr val="00B050"/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Prawo do wyrażania swoich myśli i uczuć 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pl-PL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Prawo do poszanowania godności osobistej   </a:t>
            </a: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pl-PL" sz="2800" b="1" dirty="0" smtClean="0">
                <a:solidFill>
                  <a:schemeClr val="accent3">
                    <a:lumMod val="60000"/>
                    <a:lumOff val="40000"/>
                  </a:schemeClr>
                </a:solidFill>
                <a:latin typeface="+mj-lt"/>
                <a:ea typeface="Times New Roman" pitchFamily="18" charset="0"/>
                <a:cs typeface="Times New Roman" pitchFamily="18" charset="0"/>
              </a:rPr>
              <a:t>  (przed poniżającym traktowaniem)</a:t>
            </a:r>
          </a:p>
        </p:txBody>
      </p:sp>
      <p:pic>
        <p:nvPicPr>
          <p:cNvPr id="4" name="Picture 6" descr="Znalezione obrazy dla zapytania: prawo do milości&quot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28516" y="4572008"/>
            <a:ext cx="2958061" cy="185737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iejski">
  <a:themeElements>
    <a:clrScheme name="Energetyczny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Energetyczny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132</TotalTime>
  <Words>254</Words>
  <Application>Microsoft Office PowerPoint</Application>
  <PresentationFormat>Pokaz na ekranie (4:3)</PresentationFormat>
  <Paragraphs>47</Paragraphs>
  <Slides>13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13</vt:i4>
      </vt:variant>
    </vt:vector>
  </HeadingPairs>
  <TitlesOfParts>
    <vt:vector size="14" baseType="lpstr">
      <vt:lpstr>Miejski</vt:lpstr>
      <vt:lpstr>„Prawa dziecka”</vt:lpstr>
      <vt:lpstr>Co to jest „ prawo”?</vt:lpstr>
      <vt:lpstr>Po co wymyślono prawa? ? </vt:lpstr>
      <vt:lpstr>Czy dzieci mają prawa? </vt:lpstr>
      <vt:lpstr>  Czy prawa dziecka są takie same jak dorosłych? </vt:lpstr>
      <vt:lpstr>Czy prawa dziecka są takie same jak dorosłych?</vt:lpstr>
      <vt:lpstr>Konwencja praw dziecka </vt:lpstr>
      <vt:lpstr>Podstawowe prawa dziecka </vt:lpstr>
      <vt:lpstr>Podstawowe prawa dziecka</vt:lpstr>
      <vt:lpstr>Mając prawa mamy również obowiązki </vt:lpstr>
      <vt:lpstr> MASZ OBOWIĄZEK </vt:lpstr>
      <vt:lpstr>PRAWA DZIECKA</vt:lpstr>
      <vt:lpstr>Slajd 13</vt:lpstr>
    </vt:vector>
  </TitlesOfParts>
  <Company>Ministrerstwo Edukacji Narodowej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Debata</dc:title>
  <dc:creator>Pedagog</dc:creator>
  <cp:lastModifiedBy>Mariola Karpińska</cp:lastModifiedBy>
  <cp:revision>18</cp:revision>
  <dcterms:created xsi:type="dcterms:W3CDTF">2019-11-18T08:22:21Z</dcterms:created>
  <dcterms:modified xsi:type="dcterms:W3CDTF">2020-11-16T19:22:58Z</dcterms:modified>
</cp:coreProperties>
</file>